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webextensions/webextension1.xml" ContentType="application/vnd.ms-office.webextension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webextensions/webextension2.xml" ContentType="application/vnd.ms-office.webextension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webextensions/webextension3.xml" ContentType="application/vnd.ms-office.webextension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webextensions/webextension4.xml" ContentType="application/vnd.ms-office.webextension+xml"/>
  <Override PartName="/ppt/notesSlides/notesSlide24.xml" ContentType="application/vnd.openxmlformats-officedocument.presentationml.notesSlide+xml"/>
  <Override PartName="/ppt/webextensions/webextension5.xml" ContentType="application/vnd.ms-office.webextension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webextensions/webextension6.xml" ContentType="application/vnd.ms-office.webextension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78" r:id="rId2"/>
    <p:sldId id="257" r:id="rId3"/>
    <p:sldId id="259" r:id="rId4"/>
    <p:sldId id="260" r:id="rId5"/>
    <p:sldId id="263" r:id="rId6"/>
    <p:sldId id="264" r:id="rId7"/>
    <p:sldId id="265" r:id="rId8"/>
    <p:sldId id="272" r:id="rId9"/>
    <p:sldId id="266" r:id="rId10"/>
    <p:sldId id="267" r:id="rId11"/>
    <p:sldId id="271" r:id="rId12"/>
    <p:sldId id="273" r:id="rId13"/>
    <p:sldId id="268" r:id="rId14"/>
    <p:sldId id="269" r:id="rId15"/>
    <p:sldId id="275" r:id="rId16"/>
    <p:sldId id="277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74" r:id="rId26"/>
    <p:sldId id="288" r:id="rId27"/>
    <p:sldId id="279" r:id="rId28"/>
    <p:sldId id="292" r:id="rId29"/>
    <p:sldId id="290" r:id="rId30"/>
    <p:sldId id="293" r:id="rId31"/>
    <p:sldId id="294" r:id="rId32"/>
    <p:sldId id="295" r:id="rId33"/>
    <p:sldId id="289" r:id="rId34"/>
    <p:sldId id="291" r:id="rId35"/>
    <p:sldId id="276" r:id="rId36"/>
    <p:sldId id="270" r:id="rId37"/>
    <p:sldId id="261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481"/>
    <a:srgbClr val="DF227B"/>
    <a:srgbClr val="0020B4"/>
    <a:srgbClr val="1E3DB4"/>
    <a:srgbClr val="222581"/>
    <a:srgbClr val="BA0F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1478"/>
  </p:normalViewPr>
  <p:slideViewPr>
    <p:cSldViewPr snapToGrid="0" snapToObjects="1">
      <p:cViewPr>
        <p:scale>
          <a:sx n="89" d="100"/>
          <a:sy n="89" d="100"/>
        </p:scale>
        <p:origin x="199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4596B-9A7B-DC4F-81E8-A9F94D9D926E}" type="datetimeFigureOut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25F5A-3B71-6349-B450-6D179EA5A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8101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910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4542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242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8596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5089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5992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528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9023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2828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9070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270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92840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770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361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3230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10946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2486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9613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7055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323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13122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696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5768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1947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7080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5336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9225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3302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876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9021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010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7617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93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029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6959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6952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189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1804E-3A7B-CB4E-A07E-DA9E522294ED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838200" y="1879292"/>
            <a:ext cx="10515600" cy="1325563"/>
          </a:xfrm>
        </p:spPr>
        <p:txBody>
          <a:bodyPr/>
          <a:lstStyle>
            <a:lvl1pPr algn="ctr"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kumimoji="1" lang="ko-KR" altLang="en-US" dirty="0" smtClean="0"/>
              <a:t>마스터 제목 스타일 편집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26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2D529-5BC2-CA4B-8EDA-2F62141EB15F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42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B4D01-7904-7F46-9EAF-A99AD9563ABF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9134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B1254-D30F-E443-B058-677F77DBB29C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030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AD51-8BEA-4049-AA0C-7229ED7C6484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5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9960D-4C3D-6A44-A753-3BC358D4232E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108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C5941-7B3B-6946-B286-09FC43BFD012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879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C05E-B13E-8744-86BE-90F73818B2DC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97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FE762-09EA-D042-B4FE-44AC12DC16EF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00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B593D-E2AA-4546-A68E-611AFFA83616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4067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0F93-1FE6-C74E-96BA-9B581C77F872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60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303CB-A68E-B040-8B4C-1351696851A1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02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11/relationships/webextension" Target="../webextensions/webextension1.xml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11/relationships/webextension" Target="../webextensions/webextension2.xml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11/relationships/webextension" Target="../webextensions/webextension3.xml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microsoft.com/office/2011/relationships/webextension" Target="../webextensions/webextension4.xml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11/relationships/webextension" Target="../webextensions/webextension5.xml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6.xml"/><Relationship Id="rId4" Type="http://schemas.openxmlformats.org/officeDocument/2006/relationships/image" Target="../media/image17.png"/><Relationship Id="rId5" Type="http://schemas.openxmlformats.org/officeDocument/2006/relationships/image" Target="../media/image1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05931"/>
            <a:ext cx="9144000" cy="171762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600" b="1" dirty="0" smtClean="0">
                <a:solidFill>
                  <a:srgbClr val="1E3DB4"/>
                </a:solidFill>
              </a:rPr>
              <a:t>Practice #3: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PyTorch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Basics</a:t>
            </a:r>
            <a:br>
              <a:rPr kumimoji="1" lang="en-US" altLang="ko-KR" sz="3600" b="1" dirty="0" smtClean="0">
                <a:solidFill>
                  <a:srgbClr val="1E3DB4"/>
                </a:solidFill>
              </a:rPr>
            </a:br>
            <a:r>
              <a:rPr kumimoji="1" lang="en-US" altLang="ko-KR" sz="2400" b="1" dirty="0" smtClean="0">
                <a:solidFill>
                  <a:srgbClr val="1E3DB4"/>
                </a:solidFill>
              </a:rPr>
              <a:t>Basic Concepts, Tensors, Data processing, </a:t>
            </a:r>
            <a:br>
              <a:rPr kumimoji="1" lang="en-US" altLang="ko-KR" sz="2400" b="1" dirty="0" smtClean="0">
                <a:solidFill>
                  <a:srgbClr val="1E3DB4"/>
                </a:solidFill>
              </a:rPr>
            </a:br>
            <a:r>
              <a:rPr kumimoji="1" lang="en-US" altLang="ko-KR" sz="2400" b="1" dirty="0" err="1" smtClean="0">
                <a:solidFill>
                  <a:srgbClr val="1E3DB4"/>
                </a:solidFill>
              </a:rPr>
              <a:t>Autograd</a:t>
            </a:r>
            <a:r>
              <a:rPr kumimoji="1" lang="en-US" altLang="ko-KR" sz="2400" b="1" dirty="0" smtClean="0">
                <a:solidFill>
                  <a:srgbClr val="1E3DB4"/>
                </a:solidFill>
              </a:rPr>
              <a:t> mechanics, Feed-forward NN </a:t>
            </a:r>
            <a:endParaRPr kumimoji="1" lang="ko-KR" altLang="en-US" sz="3600" b="1" dirty="0">
              <a:solidFill>
                <a:srgbClr val="1E3DB4"/>
              </a:solidFill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4294967295"/>
          </p:nvPr>
        </p:nvSpPr>
        <p:spPr>
          <a:xfrm>
            <a:off x="3447535" y="2823561"/>
            <a:ext cx="5296930" cy="3450239"/>
          </a:xfrm>
        </p:spPr>
        <p:txBody>
          <a:bodyPr>
            <a:normAutofit lnSpcReduction="10000"/>
          </a:bodyPr>
          <a:lstStyle/>
          <a:p>
            <a:pPr marL="0" indent="0" algn="ctr" latinLnBrk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kumimoji="1" lang="en-US" altLang="ko-KR" sz="2400" b="1" dirty="0"/>
              <a:t>TA: </a:t>
            </a:r>
            <a:r>
              <a:rPr kumimoji="1" lang="en-US" altLang="ko-KR" sz="2400" b="1" dirty="0" smtClean="0"/>
              <a:t>Jun-</a:t>
            </a:r>
            <a:r>
              <a:rPr kumimoji="1" lang="en-US" altLang="ko-KR" sz="2400" b="1" dirty="0" err="1" smtClean="0"/>
              <a:t>Sik</a:t>
            </a:r>
            <a:r>
              <a:rPr kumimoji="1" lang="en-US" altLang="ko-KR" sz="2400" b="1" dirty="0" smtClean="0"/>
              <a:t> </a:t>
            </a:r>
            <a:r>
              <a:rPr kumimoji="1" lang="en-US" altLang="ko-KR" sz="2400" b="1" dirty="0"/>
              <a:t>Choi &amp; </a:t>
            </a:r>
            <a:r>
              <a:rPr kumimoji="1" lang="en-US" altLang="ko-KR" sz="2400" b="1" dirty="0" err="1" smtClean="0"/>
              <a:t>Jee-Seok</a:t>
            </a:r>
            <a:r>
              <a:rPr kumimoji="1" lang="en-US" altLang="ko-KR" sz="2400" b="1" dirty="0" smtClean="0"/>
              <a:t> </a:t>
            </a:r>
            <a:r>
              <a:rPr kumimoji="1" lang="en-US" altLang="ko-KR" sz="2400" b="1" dirty="0"/>
              <a:t>Yoon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dirty="0" smtClean="0"/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100" b="1" dirty="0" smtClean="0"/>
              <a:t>Instructor: Heung-Il Suk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err="1" smtClean="0">
                <a:solidFill>
                  <a:srgbClr val="222581"/>
                </a:solidFill>
              </a:rPr>
              <a:t>hisuk@korea.ac.kr</a:t>
            </a: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>
                <a:solidFill>
                  <a:srgbClr val="222581"/>
                </a:solidFill>
              </a:rPr>
              <a:t>http://www.ku-milab.org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/>
              <a:t>Department of Brain and Cognitive Engineering,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/>
              <a:t>Korea University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/>
              <a:t>September 19, 2017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dirty="0">
              <a:solidFill>
                <a:srgbClr val="222581"/>
              </a:solidFill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4040659" y="518984"/>
            <a:ext cx="441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BA0F4C"/>
                </a:solidFill>
              </a:rPr>
              <a:t>[SKT AI Course: Deep Learning Basics]</a:t>
            </a:r>
            <a:endParaRPr kumimoji="1" lang="ko-KR" altLang="en-US" b="1" dirty="0">
              <a:solidFill>
                <a:srgbClr val="BA0F4C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808" y="2823561"/>
            <a:ext cx="1554480" cy="9387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64" y="2823560"/>
            <a:ext cx="973528" cy="131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6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Visualization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5856528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has its own visualization tool </a:t>
            </a:r>
            <a:r>
              <a:rPr kumimoji="1" lang="en-US" altLang="ko-KR" b="1" dirty="0" err="1" smtClean="0"/>
              <a:t>Tensorboard</a:t>
            </a:r>
            <a:r>
              <a:rPr kumimoji="1" lang="en-US" altLang="ko-KR" dirty="0" smtClean="0"/>
              <a:t>.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Tensorboard</a:t>
            </a:r>
            <a:r>
              <a:rPr kumimoji="1" lang="en-US" altLang="ko-KR" dirty="0" smtClean="0"/>
              <a:t> can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display model graph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plot scalar variables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visualize distributions and histograms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visualize images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visualize </a:t>
            </a:r>
            <a:r>
              <a:rPr kumimoji="1" lang="en-US" altLang="ko-KR" sz="2400" dirty="0" err="1" smtClean="0"/>
              <a:t>embeddings</a:t>
            </a:r>
            <a:endParaRPr kumimoji="1" lang="en-US" altLang="ko-KR" sz="2400" dirty="0" smtClean="0"/>
          </a:p>
          <a:p>
            <a:pPr lvl="2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play audio</a:t>
            </a:r>
            <a:br>
              <a:rPr kumimoji="1" lang="en-US" altLang="ko-KR" sz="2400" dirty="0" smtClean="0"/>
            </a:br>
            <a:endParaRPr kumimoji="1" lang="en-US" altLang="ko-KR" sz="2400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10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827904"/>
            <a:ext cx="5911702" cy="5893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Currently, no equivalent for </a:t>
            </a:r>
            <a:r>
              <a:rPr kumimoji="1" lang="en-US" altLang="ko-KR" dirty="0" err="1" smtClean="0"/>
              <a:t>Tensorboard</a:t>
            </a:r>
            <a:r>
              <a:rPr kumimoji="1" lang="en-US" altLang="ko-KR" dirty="0" smtClean="0"/>
              <a:t>.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Integrations to </a:t>
            </a:r>
            <a:r>
              <a:rPr kumimoji="1" lang="en-US" altLang="ko-KR" dirty="0" err="1" smtClean="0"/>
              <a:t>tensorboard</a:t>
            </a:r>
            <a:r>
              <a:rPr kumimoji="1" lang="en-US" altLang="ko-KR" dirty="0" smtClean="0"/>
              <a:t> exist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standard plotting tools (</a:t>
            </a:r>
            <a:r>
              <a:rPr kumimoji="1" lang="en-US" altLang="ko-KR" dirty="0" err="1" smtClean="0"/>
              <a:t>matplotlib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seaborn</a:t>
            </a:r>
            <a:r>
              <a:rPr kumimoji="1" lang="en-US" altLang="ko-KR" dirty="0" smtClean="0"/>
              <a:t>) can be used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0316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Serialization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328663"/>
            <a:ext cx="5580082" cy="5008202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Tf.Saver</a:t>
            </a:r>
            <a:r>
              <a:rPr kumimoji="1" lang="ko-KR" altLang="en-US" b="1" dirty="0" smtClean="0"/>
              <a:t> </a:t>
            </a:r>
            <a:r>
              <a:rPr kumimoji="1" lang="en-US" altLang="ko-KR" dirty="0" smtClean="0"/>
              <a:t>object provides  easy way to save models and check-points.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Entire graph can be saved as a protocol buffer.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Graph can be loaded in other supported languages (C++, JAVA)</a:t>
            </a: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11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1328662"/>
            <a:ext cx="5911702" cy="5392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provides simple API that can save all the weights of a model.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395416" y="13184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5416" y="827904"/>
            <a:ext cx="11160164" cy="500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Both frameworks provides simple way to saving and loading models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39876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Custom extensions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2509556"/>
            <a:ext cx="5580082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requires more boilerplate code for custom extensions.</a:t>
            </a:r>
            <a:endParaRPr kumimoji="1" lang="en-US" altLang="ko-KR" b="1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12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2317250"/>
            <a:ext cx="5911702" cy="5893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You can make extensions by simply write an interface and </a:t>
            </a:r>
            <a:r>
              <a:rPr kumimoji="1" lang="en-US" altLang="ko-KR" dirty="0" err="1" smtClean="0"/>
              <a:t>correponding</a:t>
            </a:r>
            <a:r>
              <a:rPr kumimoji="1" lang="en-US" altLang="ko-KR" dirty="0" smtClean="0"/>
              <a:t> implementation for each of the CPU and GPU versions.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5416" y="827904"/>
            <a:ext cx="11160164" cy="955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Building or binding custom extensions written in C, C++ or CUDA is doable </a:t>
            </a:r>
            <a:r>
              <a:rPr kumimoji="1" lang="en-US" altLang="ko-KR" sz="2400" smtClean="0"/>
              <a:t>in both frameworks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65874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Deployment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5856528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> Serving </a:t>
            </a:r>
            <a:r>
              <a:rPr kumimoji="1" lang="en-US" altLang="ko-KR" dirty="0" smtClean="0"/>
              <a:t>provides a easy way to deploy models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models can be deployed into </a:t>
            </a:r>
            <a:r>
              <a:rPr kumimoji="1" lang="en-US" altLang="ko-KR" dirty="0" err="1" smtClean="0"/>
              <a:t>embeded</a:t>
            </a:r>
            <a:r>
              <a:rPr kumimoji="1" lang="en-US" altLang="ko-KR" dirty="0" smtClean="0"/>
              <a:t> system or mobile platforms.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sz="2400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Provide high performance server-side deployments</a:t>
            </a:r>
            <a:br>
              <a:rPr kumimoji="1" lang="en-US" altLang="ko-KR" dirty="0" smtClean="0"/>
            </a:br>
            <a:endParaRPr kumimoji="1" lang="en-US" altLang="ko-KR" sz="2400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support </a:t>
            </a:r>
            <a:r>
              <a:rPr kumimoji="1" lang="en-US" altLang="ko-KR" b="1" dirty="0" smtClean="0"/>
              <a:t>Distributed training</a:t>
            </a:r>
            <a:endParaRPr kumimoji="1" lang="en-US" altLang="ko-KR" sz="2400" b="1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13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827904"/>
            <a:ext cx="5911702" cy="5893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For a small-scale server-side deployments are easy to wrap using Flask web server.</a:t>
            </a:r>
            <a:br>
              <a:rPr kumimoji="1" lang="en-US" altLang="ko-KR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support </a:t>
            </a:r>
            <a:r>
              <a:rPr kumimoji="1" lang="en-US" altLang="ko-KR" b="1" dirty="0" smtClean="0"/>
              <a:t>Distributed training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60008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Summary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11491784" cy="5893571"/>
          </a:xfrm>
        </p:spPr>
        <p:txBody>
          <a:bodyPr>
            <a:normAutofit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Both frameworks provides useful abstractions to reduce repeated codes and speed up the model development.</a:t>
            </a:r>
            <a:endParaRPr kumimoji="1" lang="en-US" altLang="ko-KR" sz="3200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>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provides flexible dynamic graph definition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more '</a:t>
            </a:r>
            <a:r>
              <a:rPr kumimoji="1" lang="en-US" altLang="ko-KR" dirty="0" err="1" smtClean="0"/>
              <a:t>pythonic</a:t>
            </a:r>
            <a:r>
              <a:rPr kumimoji="1" lang="en-US" altLang="ko-KR" dirty="0" smtClean="0"/>
              <a:t>' way for developing and debugging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an object-oriented approach.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PyTorch</a:t>
            </a:r>
            <a:r>
              <a:rPr kumimoji="1" lang="en-US" altLang="ko-KR" dirty="0" smtClean="0"/>
              <a:t> is better for rapid prototyping in research, and small scale projects.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>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provide great visualization and deployment tools.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A good choice if you develop a model for production and deploying on mobile platforms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is better for large-scale deployments especially when cross-platform and embedded deployment is a consideration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SKT AI Course: Deep Learning Basics by Heung-Il Suk</a:t>
            </a:r>
            <a:endParaRPr kumimoji="1"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06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</a:t>
            </a:r>
            <a:r>
              <a:rPr kumimoji="1" lang="en-US" altLang="ko-KR" sz="4000" b="1" dirty="0" err="1">
                <a:solidFill>
                  <a:srgbClr val="222581"/>
                </a:solidFill>
              </a:rPr>
              <a:t>T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orch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Tensor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96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Tensor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torch.Tensor</a:t>
            </a:r>
            <a:endParaRPr kumimoji="1" lang="en-US" altLang="ko-KR" dirty="0"/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000" dirty="0" smtClean="0"/>
              <a:t>a </a:t>
            </a:r>
            <a:r>
              <a:rPr lang="en-US" altLang="ko-KR" sz="2000" dirty="0"/>
              <a:t>multi-dimensional matrix containing elements of a single </a:t>
            </a:r>
            <a:r>
              <a:rPr lang="en-US" altLang="ko-KR" sz="2000" dirty="0" smtClean="0"/>
              <a:t>data.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000" dirty="0"/>
              <a:t>similar to </a:t>
            </a:r>
            <a:r>
              <a:rPr lang="en-US" altLang="ko-KR" sz="2000" dirty="0" err="1"/>
              <a:t>numpy’s</a:t>
            </a:r>
            <a:r>
              <a:rPr lang="en-US" altLang="ko-KR" sz="2000" dirty="0"/>
              <a:t> </a:t>
            </a:r>
            <a:r>
              <a:rPr lang="en-US" altLang="ko-KR" sz="2000" dirty="0" err="1" smtClean="0"/>
              <a:t>ndarray</a:t>
            </a:r>
            <a:r>
              <a:rPr lang="en-US" altLang="ko-KR" sz="2000" dirty="0" smtClean="0"/>
              <a:t>, except </a:t>
            </a:r>
            <a:r>
              <a:rPr lang="en-US" altLang="ko-KR" sz="2000" b="1" dirty="0" err="1" smtClean="0"/>
              <a:t>torch.Tensors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can also be used on a GPU to accelerate computing</a:t>
            </a:r>
            <a:r>
              <a:rPr lang="en-US" altLang="ko-KR" sz="2000" dirty="0" smtClean="0"/>
              <a:t>.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16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890" y="3075572"/>
            <a:ext cx="6118652" cy="34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70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Create Tensor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17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574797"/>
                  </p:ext>
                </p:extLst>
              </p:nvPr>
            </p:nvGraphicFramePr>
            <p:xfrm>
              <a:off x="395416" y="1336620"/>
              <a:ext cx="11491784" cy="470803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336620"/>
                <a:ext cx="11491784" cy="470803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텍스트 상자 7"/>
          <p:cNvSpPr txBox="1"/>
          <p:nvPr/>
        </p:nvSpPr>
        <p:spPr>
          <a:xfrm>
            <a:off x="395416" y="967287"/>
            <a:ext cx="742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Pytorch</a:t>
            </a:r>
            <a:r>
              <a:rPr kumimoji="1" lang="en-US" altLang="ko-KR" dirty="0" smtClean="0"/>
              <a:t> provides various ways to create Tensors (from list, </a:t>
            </a:r>
            <a:r>
              <a:rPr kumimoji="1" lang="en-US" altLang="ko-KR" dirty="0" err="1" smtClean="0"/>
              <a:t>ndarray</a:t>
            </a:r>
            <a:r>
              <a:rPr kumimoji="1" lang="en-US" altLang="ko-KR" dirty="0" smtClean="0"/>
              <a:t>,</a:t>
            </a:r>
            <a:r>
              <a:rPr kumimoji="1" lang="mr-IN" altLang="ko-KR" dirty="0" smtClean="0"/>
              <a:t>…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736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Task #1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18</a:t>
            </a:fld>
            <a:endParaRPr kumimoji="1"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416" y="1469914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Uncomment</a:t>
            </a:r>
            <a:r>
              <a:rPr kumimoji="1" lang="en-US" altLang="ko-KR" sz="2000" i="1" dirty="0" smtClean="0"/>
              <a:t> </a:t>
            </a:r>
            <a:r>
              <a:rPr kumimoji="1" lang="en-US" altLang="ko-KR" sz="2000" b="1" i="1" dirty="0" err="1" smtClean="0"/>
              <a:t>examples_create_tensor</a:t>
            </a:r>
            <a:r>
              <a:rPr kumimoji="1" lang="en-US" altLang="ko-KR" sz="2000" b="1" i="1" dirty="0" smtClean="0"/>
              <a:t>(),</a:t>
            </a:r>
            <a:r>
              <a:rPr kumimoji="1" lang="en-US" altLang="ko-KR" sz="2000" dirty="0" smtClean="0"/>
              <a:t> run it, and observe the results</a:t>
            </a:r>
            <a:br>
              <a:rPr kumimoji="1" lang="en-US" altLang="ko-KR" sz="2000" dirty="0" smtClean="0"/>
            </a:b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Refer to </a:t>
            </a:r>
            <a:r>
              <a:rPr kumimoji="1" lang="en-US" altLang="ko-KR" sz="2000" dirty="0"/>
              <a:t>http://</a:t>
            </a:r>
            <a:r>
              <a:rPr kumimoji="1" lang="en-US" altLang="ko-KR" sz="2000" dirty="0" err="1" smtClean="0"/>
              <a:t>pytorch.org</a:t>
            </a:r>
            <a:r>
              <a:rPr kumimoji="1" lang="en-US" altLang="ko-KR" sz="2000" dirty="0" smtClean="0"/>
              <a:t>/docs/master/</a:t>
            </a:r>
            <a:r>
              <a:rPr kumimoji="1" lang="en-US" altLang="ko-KR" sz="2000" dirty="0" err="1" smtClean="0"/>
              <a:t>torch.html?highlight</a:t>
            </a:r>
            <a:r>
              <a:rPr kumimoji="1" lang="en-US" altLang="ko-KR" sz="2000" dirty="0" smtClean="0"/>
              <a:t>=</a:t>
            </a:r>
            <a:r>
              <a:rPr kumimoji="1" lang="en-US" altLang="ko-KR" sz="2000" dirty="0" err="1" smtClean="0"/>
              <a:t>tensor#creation-ops</a:t>
            </a:r>
            <a:r>
              <a:rPr kumimoji="1" lang="en-US" altLang="ko-KR" sz="2000" dirty="0"/>
              <a:t> </a:t>
            </a:r>
            <a:r>
              <a:rPr kumimoji="1" lang="en-US" altLang="ko-KR" sz="2000" dirty="0" smtClean="0"/>
              <a:t> and Create </a:t>
            </a:r>
            <a:r>
              <a:rPr kumimoji="1" lang="en-US" altLang="ko-KR" sz="2000" dirty="0" err="1" smtClean="0"/>
              <a:t>Torch.Tensor</a:t>
            </a:r>
            <a:r>
              <a:rPr kumimoji="1" lang="en-US" altLang="ko-KR" sz="2000" dirty="0"/>
              <a:t> </a:t>
            </a:r>
            <a:r>
              <a:rPr kumimoji="1" lang="en-US" altLang="ko-KR" sz="2000" dirty="0" smtClean="0"/>
              <a:t>in various way by yourself.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Check the GPU is available by </a:t>
            </a:r>
            <a:r>
              <a:rPr kumimoji="1" lang="en-US" altLang="ko-KR" sz="2000" b="1" i="1" dirty="0" err="1" smtClean="0"/>
              <a:t>torch.cuda.is_available</a:t>
            </a:r>
            <a:r>
              <a:rPr kumimoji="1" lang="en-US" altLang="ko-KR" sz="2000" b="1" i="1" dirty="0" smtClean="0"/>
              <a:t>() </a:t>
            </a:r>
            <a:r>
              <a:rPr kumimoji="1" lang="en-US" altLang="ko-KR" sz="2000" dirty="0" smtClean="0"/>
              <a:t>and if available, move tensors to GPU by </a:t>
            </a:r>
            <a:r>
              <a:rPr kumimoji="1" lang="en-US" altLang="ko-KR" sz="2000" i="1" dirty="0" smtClean="0"/>
              <a:t>.</a:t>
            </a:r>
            <a:r>
              <a:rPr kumimoji="1" lang="en-US" altLang="ko-KR" sz="2000" i="1" dirty="0" err="1" smtClean="0"/>
              <a:t>cuda</a:t>
            </a:r>
            <a:r>
              <a:rPr kumimoji="1" lang="en-US" altLang="ko-KR" sz="2000" i="1" dirty="0" smtClean="0"/>
              <a:t>()</a:t>
            </a:r>
            <a:r>
              <a:rPr kumimoji="1" lang="en-US" altLang="ko-KR" sz="2000" dirty="0" smtClean="0"/>
              <a:t> method.</a:t>
            </a:r>
            <a:endParaRPr kumimoji="1"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57153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Manipulate Tensor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19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0526236"/>
                  </p:ext>
                </p:extLst>
              </p:nvPr>
            </p:nvGraphicFramePr>
            <p:xfrm>
              <a:off x="395416" y="925286"/>
              <a:ext cx="11491784" cy="511937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25286"/>
                <a:ext cx="11491784" cy="51193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156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Contents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606440"/>
            <a:ext cx="11491784" cy="3731680"/>
          </a:xfrm>
        </p:spPr>
        <p:txBody>
          <a:bodyPr/>
          <a:lstStyle/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smtClean="0">
                <a:solidFill>
                  <a:srgbClr val="222581"/>
                </a:solidFill>
              </a:rPr>
              <a:t>Basic Concepts (</a:t>
            </a:r>
            <a:r>
              <a:rPr kumimoji="1" lang="en-US" altLang="ko-KR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 Vs. </a:t>
            </a:r>
            <a:r>
              <a:rPr kumimoji="1" lang="en-US" altLang="ko-KR" b="1" dirty="0" err="1" smtClean="0">
                <a:solidFill>
                  <a:srgbClr val="222581"/>
                </a:solidFill>
              </a:rPr>
              <a:t>Tensorflow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)</a:t>
            </a:r>
          </a:p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 Tensors</a:t>
            </a:r>
          </a:p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err="1" smtClean="0">
                <a:solidFill>
                  <a:srgbClr val="222581"/>
                </a:solidFill>
              </a:rPr>
              <a:t>Autograd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 mechanics</a:t>
            </a:r>
          </a:p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smtClean="0">
                <a:solidFill>
                  <a:srgbClr val="222581"/>
                </a:solidFill>
              </a:rPr>
              <a:t>Data Loading and processing</a:t>
            </a:r>
          </a:p>
          <a:p>
            <a:pPr marL="514350" marR="0" lvl="0" indent="-5143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b="1" dirty="0" smtClean="0">
                <a:solidFill>
                  <a:srgbClr val="222581"/>
                </a:solidFill>
              </a:rPr>
              <a:t>Implement Feed-Forward Neural Network with </a:t>
            </a:r>
            <a:r>
              <a:rPr kumimoji="1" lang="en-US" altLang="ko-KR" b="1" dirty="0" err="1" smtClean="0">
                <a:solidFill>
                  <a:srgbClr val="222581"/>
                </a:solidFill>
              </a:rPr>
              <a:t>Pytorch</a:t>
            </a:r>
            <a:endParaRPr kumimoji="1" lang="ko-KR" altLang="en-US" b="1" dirty="0">
              <a:solidFill>
                <a:srgbClr val="222581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1454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Task #2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20</a:t>
            </a:fld>
            <a:endParaRPr kumimoji="1"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416" y="2010588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Uncomment</a:t>
            </a:r>
            <a:r>
              <a:rPr kumimoji="1" lang="en-US" altLang="ko-KR" sz="2000" i="1" dirty="0" smtClean="0"/>
              <a:t> </a:t>
            </a:r>
            <a:r>
              <a:rPr kumimoji="1" lang="en-US" altLang="ko-KR" sz="2000" b="1" i="1" dirty="0" err="1"/>
              <a:t>examples_manipulate_tensor</a:t>
            </a:r>
            <a:r>
              <a:rPr kumimoji="1" lang="en-US" altLang="ko-KR" sz="2000" b="1" i="1" dirty="0"/>
              <a:t>(),</a:t>
            </a:r>
            <a:r>
              <a:rPr kumimoji="1" lang="en-US" altLang="ko-KR" sz="2000" dirty="0" smtClean="0"/>
              <a:t> run it, and observe the results</a:t>
            </a:r>
            <a:br>
              <a:rPr kumimoji="1" lang="en-US" altLang="ko-KR" sz="2000" dirty="0" smtClean="0"/>
            </a:b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/>
              <a:t>Refer to </a:t>
            </a:r>
            <a:r>
              <a:rPr kumimoji="1" lang="en-US" altLang="ko-KR" sz="2000" dirty="0"/>
              <a:t>http://</a:t>
            </a:r>
            <a:r>
              <a:rPr kumimoji="1" lang="en-US" altLang="ko-KR" sz="2000" dirty="0" err="1" smtClean="0"/>
              <a:t>pytorch.org</a:t>
            </a:r>
            <a:r>
              <a:rPr kumimoji="1" lang="en-US" altLang="ko-KR" sz="2000" dirty="0" smtClean="0"/>
              <a:t>/docs/master/</a:t>
            </a:r>
            <a:r>
              <a:rPr kumimoji="1" lang="en-US" altLang="ko-KR" sz="2000" dirty="0" err="1" smtClean="0"/>
              <a:t>torch.html?highlight</a:t>
            </a:r>
            <a:r>
              <a:rPr kumimoji="1" lang="en-US" altLang="ko-KR" sz="2000" dirty="0" smtClean="0"/>
              <a:t>=</a:t>
            </a:r>
            <a:r>
              <a:rPr kumimoji="1" lang="en-US" altLang="ko-KR" sz="2000" dirty="0" err="1" smtClean="0"/>
              <a:t>tensor#indexing-slicing-joining-mutating-ops</a:t>
            </a:r>
            <a:r>
              <a:rPr kumimoji="1" lang="en-US" altLang="ko-KR" sz="2000" dirty="0" smtClean="0"/>
              <a:t> and </a:t>
            </a:r>
            <a:r>
              <a:rPr kumimoji="1" lang="en-US" altLang="ko-KR" sz="2000" dirty="0" smtClean="0"/>
              <a:t>manipulate </a:t>
            </a:r>
            <a:r>
              <a:rPr kumimoji="1" lang="en-US" altLang="ko-KR" sz="2000" dirty="0" err="1" smtClean="0"/>
              <a:t>Torch.Tensor</a:t>
            </a:r>
            <a:r>
              <a:rPr kumimoji="1" lang="en-US" altLang="ko-KR" sz="2000" dirty="0" smtClean="0"/>
              <a:t> </a:t>
            </a:r>
            <a:r>
              <a:rPr kumimoji="1" lang="en-US" altLang="ko-KR" sz="2000" dirty="0"/>
              <a:t>in various way by yourself</a:t>
            </a:r>
            <a:r>
              <a:rPr kumimoji="1"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3853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Tensor operation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21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925286"/>
              <a:ext cx="11491784" cy="511937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25286"/>
                <a:ext cx="11491784" cy="51193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468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Task #3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22</a:t>
            </a:fld>
            <a:endParaRPr kumimoji="1"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416" y="2010588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Uncomment</a:t>
            </a:r>
            <a:r>
              <a:rPr kumimoji="1" lang="en-US" altLang="ko-KR" sz="2000" i="1" dirty="0" smtClean="0"/>
              <a:t> </a:t>
            </a:r>
            <a:r>
              <a:rPr kumimoji="1" lang="en-US" altLang="ko-KR" sz="2000" b="1" i="1" dirty="0" err="1"/>
              <a:t>examples_operate_tensor</a:t>
            </a:r>
            <a:r>
              <a:rPr kumimoji="1" lang="en-US" altLang="ko-KR" sz="2000" b="1" i="1" dirty="0" smtClean="0"/>
              <a:t>(),</a:t>
            </a:r>
            <a:r>
              <a:rPr kumimoji="1" lang="en-US" altLang="ko-KR" sz="2000" dirty="0" smtClean="0"/>
              <a:t> </a:t>
            </a:r>
            <a:r>
              <a:rPr kumimoji="1" lang="en-US" altLang="ko-KR" sz="2000" dirty="0" smtClean="0"/>
              <a:t>run it, and observe the results</a:t>
            </a:r>
            <a:br>
              <a:rPr kumimoji="1" lang="en-US" altLang="ko-KR" sz="2000" dirty="0" smtClean="0"/>
            </a:b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/>
              <a:t>Refer to </a:t>
            </a:r>
            <a:r>
              <a:rPr kumimoji="1" lang="en-US" altLang="ko-KR" sz="2000" dirty="0"/>
              <a:t>http://</a:t>
            </a:r>
            <a:r>
              <a:rPr kumimoji="1" lang="en-US" altLang="ko-KR" sz="2000" dirty="0" err="1" smtClean="0"/>
              <a:t>pytorch.org</a:t>
            </a:r>
            <a:r>
              <a:rPr kumimoji="1" lang="en-US" altLang="ko-KR" sz="2000" dirty="0" smtClean="0"/>
              <a:t>/docs/master/</a:t>
            </a:r>
            <a:r>
              <a:rPr kumimoji="1" lang="en-US" altLang="ko-KR" sz="2000" dirty="0" err="1" smtClean="0"/>
              <a:t>torch.html?highlight</a:t>
            </a:r>
            <a:r>
              <a:rPr kumimoji="1" lang="en-US" altLang="ko-KR" sz="2000" dirty="0" smtClean="0"/>
              <a:t>=</a:t>
            </a:r>
            <a:r>
              <a:rPr kumimoji="1" lang="en-US" altLang="ko-KR" sz="2000" dirty="0" err="1" smtClean="0"/>
              <a:t>tensor#math-operations</a:t>
            </a:r>
            <a:r>
              <a:rPr kumimoji="1" lang="en-US" altLang="ko-KR" sz="2000" dirty="0" smtClean="0"/>
              <a:t> and test various </a:t>
            </a:r>
            <a:r>
              <a:rPr kumimoji="1" lang="en-US" altLang="ko-KR" sz="2000" dirty="0" err="1" smtClean="0"/>
              <a:t>Torch.Tensor</a:t>
            </a:r>
            <a:r>
              <a:rPr kumimoji="1" lang="en-US" altLang="ko-KR" sz="2000" dirty="0" smtClean="0"/>
              <a:t> operations </a:t>
            </a:r>
            <a:r>
              <a:rPr kumimoji="1" lang="en-US" altLang="ko-KR" sz="2000" dirty="0"/>
              <a:t>in various way by yourself</a:t>
            </a:r>
            <a:r>
              <a:rPr kumimoji="1"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9527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Quiz #1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23</a:t>
            </a:fld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50108" y="972525"/>
                <a:ext cx="11491784" cy="1970588"/>
              </a:xfrm>
            </p:spPr>
            <p:txBody>
              <a:bodyPr>
                <a:normAutofit/>
              </a:bodyPr>
              <a:lstStyle/>
              <a:p>
                <a:pPr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1" lang="en-US" altLang="ko-KR" sz="2000" dirty="0" smtClean="0"/>
                  <a:t>Implement Logistic Sigmoid function with </a:t>
                </a:r>
                <a:r>
                  <a:rPr kumimoji="1" lang="en-US" altLang="ko-KR" sz="2000" dirty="0" err="1" smtClean="0"/>
                  <a:t>torch.Tensor</a:t>
                </a:r>
                <a:r>
                  <a:rPr kumimoji="1" lang="en-US" altLang="ko-KR" sz="2000" dirty="0" smtClean="0"/>
                  <a:t/>
                </a:r>
                <a:br>
                  <a:rPr kumimoji="1" lang="en-US" altLang="ko-KR" sz="2000" dirty="0" smtClean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000" b="0" i="0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ko-KR" sz="2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ko-KR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charset="0"/>
                          </a:rPr>
                          <m:t>exp</m:t>
                        </m:r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⁡(−</m:t>
                        </m:r>
                        <m:sSup>
                          <m:sSupPr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0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p>
                            <m:r>
                              <a:rPr kumimoji="1" lang="en-US" altLang="ko-KR" sz="2000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𝑊</m:t>
                        </m:r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ko-KR" sz="20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kumimoji="1" lang="en-US" altLang="ko-KR" sz="2000" b="0" i="1" dirty="0" smtClean="0">
                    <a:latin typeface="Cambria Math" charset="0"/>
                  </a:rPr>
                  <a:t/>
                </a:r>
                <a:br>
                  <a:rPr kumimoji="1" lang="en-US" altLang="ko-KR" sz="2000" b="0" i="1" dirty="0" smtClean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charset="0"/>
                      </a:rPr>
                      <m:t>𝑤h𝑒𝑟𝑒</m:t>
                    </m:r>
                    <m:r>
                      <a:rPr kumimoji="1" lang="en-US" altLang="ko-KR" sz="20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sz="2000" b="0" i="0" smtClean="0">
                        <a:latin typeface="Cambria Math" charset="0"/>
                      </a:rPr>
                      <m:t>input</m:t>
                    </m:r>
                    <m:r>
                      <a:rPr kumimoji="1" lang="en-US" altLang="ko-KR" sz="20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sz="2000" b="0" i="0" smtClean="0">
                        <a:latin typeface="Cambria Math" charset="0"/>
                      </a:rPr>
                      <m:t>X</m:t>
                    </m:r>
                    <m:r>
                      <a:rPr kumimoji="1" lang="en-US" altLang="ko-KR" sz="2000" b="0" i="0" smtClean="0">
                        <a:latin typeface="Cambria Math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  <m:sSup>
                      <m:sSupPr>
                        <m:ctrlP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𝑎𝑛𝑑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𝑚𝑜𝑑𝑒𝑙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𝑝𝑎𝑟𝑎𝑚𝑒𝑡𝑒𝑟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  <m:sSup>
                      <m:sSupPr>
                        <m:ctrlPr>
                          <a:rPr kumimoji="1" lang="en-US" altLang="ko-KR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kumimoji="1" lang="en-US" altLang="ko-KR" sz="2000" b="0" dirty="0" smtClean="0"/>
              </a:p>
            </p:txBody>
          </p:sp>
        </mc:Choice>
        <mc:Fallback>
          <p:sp>
            <p:nvSpPr>
              <p:cNvPr id="11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108" y="972525"/>
                <a:ext cx="11491784" cy="1970588"/>
              </a:xfrm>
              <a:blipFill rotWithShape="0">
                <a:blip r:embed="rId4"/>
                <a:stretch>
                  <a:fillRect l="-4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추가 기능 2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220674"/>
                  </p:ext>
                </p:extLst>
              </p:nvPr>
            </p:nvGraphicFramePr>
            <p:xfrm>
              <a:off x="395416" y="2955469"/>
              <a:ext cx="11491784" cy="348887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3" name="추가 기능 2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416" y="2955469"/>
                <a:ext cx="11491784" cy="34888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4963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Answer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24</a:t>
            </a:fld>
            <a:endParaRPr kumimoji="1" lang="ko-KR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추가 기능 2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974455"/>
                  </p:ext>
                </p:extLst>
              </p:nvPr>
            </p:nvGraphicFramePr>
            <p:xfrm>
              <a:off x="395416" y="947057"/>
              <a:ext cx="11491784" cy="549728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3" name="추가 기능 2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47057"/>
                <a:ext cx="11491784" cy="54972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6008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smtClean="0">
                <a:solidFill>
                  <a:srgbClr val="222581"/>
                </a:solidFill>
              </a:rPr>
              <a:t>Data Loading and Processing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18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Data Loading and processing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Preparing </a:t>
            </a:r>
            <a:r>
              <a:rPr lang="en-US" altLang="ko-KR" dirty="0"/>
              <a:t>the </a:t>
            </a:r>
            <a:r>
              <a:rPr lang="en-US" altLang="ko-KR" dirty="0" smtClean="0"/>
              <a:t>data for a model requires considerable time to solving any machine learning problems.</a:t>
            </a:r>
            <a:br>
              <a:rPr lang="en-US" altLang="ko-KR" dirty="0" smtClean="0"/>
            </a:br>
            <a:endParaRPr lang="en-US" altLang="ko-KR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b="1" dirty="0" err="1"/>
              <a:t>PyTorch</a:t>
            </a:r>
            <a:r>
              <a:rPr lang="en-US" altLang="ko-KR" dirty="0"/>
              <a:t> provides many tools to make data loading </a:t>
            </a:r>
            <a:r>
              <a:rPr lang="en-US" altLang="ko-KR" dirty="0" smtClean="0"/>
              <a:t>easy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/>
              <a:t>In this tutorial, we will see how to load and preprocess/augment data from a non trivial dataset.</a:t>
            </a:r>
            <a:endParaRPr kumimoji="1" lang="en-US" altLang="ko-KR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3709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Autograd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mechanics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49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Automatic differentiation package</a:t>
            </a:r>
            <a:endParaRPr kumimoji="1" lang="ko-KR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95416" y="1085303"/>
                <a:ext cx="11491784" cy="5251561"/>
              </a:xfrm>
            </p:spPr>
            <p:txBody>
              <a:bodyPr>
                <a:normAutofit/>
              </a:bodyPr>
              <a:lstStyle/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r>
                  <a:rPr kumimoji="1" lang="en-US" altLang="ko-KR" sz="2800" dirty="0" smtClean="0"/>
                  <a:t>A neural network is essentially a DAG (Directed acyclic graph) that has root and leaf nodes.</a:t>
                </a:r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endParaRPr kumimoji="1" lang="en-US" altLang="ko-KR" sz="2800" dirty="0"/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endParaRPr kumimoji="1" lang="en-US" altLang="ko-KR" sz="2800" dirty="0" smtClean="0"/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endParaRPr kumimoji="1" lang="en-US" altLang="ko-KR" sz="2800" dirty="0"/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r>
                  <a:rPr kumimoji="1" lang="en-US" altLang="ko-KR" sz="2800" dirty="0" smtClean="0"/>
                  <a:t>"Training a neural network" is to find how much a root node is affected with regard to leaf nodes. (=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sz="28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mr-IN" altLang="ko-KR" sz="2800" i="1" smtClean="0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𝑟𝑜𝑜𝑡</m:t>
                        </m:r>
                      </m:num>
                      <m:den>
                        <m:r>
                          <a:rPr kumimoji="1" lang="mr-IN" altLang="ko-KR" sz="2800" i="1" smtClean="0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𝑙𝑒𝑎𝑓</m:t>
                        </m:r>
                      </m:den>
                    </m:f>
                  </m:oMath>
                </a14:m>
                <a:r>
                  <a:rPr kumimoji="1" lang="en-US" altLang="ko-KR" sz="2800" dirty="0" smtClean="0"/>
                  <a:t> = gradient)</a:t>
                </a:r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endParaRPr kumimoji="1" lang="en-US" altLang="ko-KR" sz="2800" dirty="0"/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r>
                  <a:rPr kumimoji="1" lang="en-US" altLang="ko-KR" sz="2800" dirty="0" smtClean="0"/>
                  <a:t>How fast or efficient to calculate these 'gradients' is key to train or 'gradient descending' a neural network model.</a:t>
                </a:r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endParaRPr kumimoji="1" lang="en-US" altLang="ko-KR" sz="2800" dirty="0"/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r>
                  <a:rPr kumimoji="1" lang="en-US" altLang="ko-KR" sz="2800" dirty="0" smtClean="0">
                    <a:sym typeface="Wingdings"/>
                  </a:rPr>
                  <a:t> </a:t>
                </a:r>
                <a:r>
                  <a:rPr kumimoji="1" lang="en-US" altLang="ko-KR" sz="2800" b="1" dirty="0" err="1" smtClean="0">
                    <a:sym typeface="Wingdings"/>
                  </a:rPr>
                  <a:t>PyTorch</a:t>
                </a:r>
                <a:r>
                  <a:rPr kumimoji="1" lang="en-US" altLang="ko-KR" sz="2800" b="1" dirty="0" smtClean="0">
                    <a:sym typeface="Wingdings"/>
                  </a:rPr>
                  <a:t> </a:t>
                </a:r>
                <a:r>
                  <a:rPr kumimoji="1" lang="en-US" altLang="ko-KR" sz="2800" b="1" dirty="0" err="1" smtClean="0">
                    <a:sym typeface="Wingdings"/>
                  </a:rPr>
                  <a:t>Autograd</a:t>
                </a:r>
                <a:r>
                  <a:rPr kumimoji="1" lang="en-US" altLang="ko-KR" sz="2800" b="1" dirty="0" smtClean="0">
                    <a:sym typeface="Wingdings"/>
                  </a:rPr>
                  <a:t> differentiation package </a:t>
                </a:r>
                <a:endParaRPr kumimoji="1" lang="en-US" altLang="ko-KR" sz="2800" b="1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416" y="1085303"/>
                <a:ext cx="11491784" cy="5251561"/>
              </a:xfrm>
              <a:blipFill rotWithShape="0">
                <a:blip r:embed="rId3"/>
                <a:stretch>
                  <a:fillRect l="-955" t="-1160" r="-1326" b="-71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28</a:t>
            </a:fld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b="60157"/>
          <a:stretch/>
        </p:blipFill>
        <p:spPr>
          <a:xfrm>
            <a:off x="921784" y="2246423"/>
            <a:ext cx="5765800" cy="68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45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Automatic differentiation package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3600" b="1" dirty="0" err="1" smtClean="0"/>
              <a:t>Autograd</a:t>
            </a:r>
            <a:r>
              <a:rPr kumimoji="1" lang="en-US" altLang="ko-KR" sz="3600" b="1" dirty="0" smtClean="0"/>
              <a:t> package </a:t>
            </a:r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sz="3600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2400" dirty="0" smtClean="0"/>
              <a:t>is a reverse </a:t>
            </a:r>
            <a:r>
              <a:rPr lang="en-US" altLang="ko-KR" sz="2400" dirty="0"/>
              <a:t>automatic differentiation system</a:t>
            </a:r>
            <a:r>
              <a:rPr lang="en-US" altLang="ko-KR" sz="2400" dirty="0" smtClean="0"/>
              <a:t>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dirty="0" smtClean="0"/>
              <a:t>records </a:t>
            </a:r>
            <a:r>
              <a:rPr lang="en-US" altLang="ko-KR" dirty="0"/>
              <a:t>a graph recording all of the operations that created the data </a:t>
            </a:r>
            <a:r>
              <a:rPr lang="en-US" altLang="ko-KR" dirty="0" smtClean="0"/>
              <a:t>giving </a:t>
            </a:r>
            <a:r>
              <a:rPr lang="en-US" altLang="ko-KR" dirty="0"/>
              <a:t>you a directed acyclic </a:t>
            </a:r>
            <a:r>
              <a:rPr lang="en-US" altLang="ko-KR" dirty="0" smtClean="0"/>
              <a:t>graph.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p</a:t>
            </a:r>
            <a:r>
              <a:rPr lang="en-US" altLang="ko-KR" dirty="0" smtClean="0"/>
              <a:t>rovides </a:t>
            </a:r>
            <a:r>
              <a:rPr lang="en-US" altLang="ko-KR" dirty="0"/>
              <a:t>classes and functions implementing automatic differentiation of arbitrary scalar valued </a:t>
            </a:r>
            <a:r>
              <a:rPr lang="en-US" altLang="ko-KR" dirty="0" smtClean="0"/>
              <a:t>functions.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ym typeface="Wingdings"/>
              </a:rPr>
              <a:t> To apply </a:t>
            </a:r>
            <a:r>
              <a:rPr lang="en-US" altLang="ko-KR" dirty="0" err="1" smtClean="0">
                <a:sym typeface="Wingdings"/>
              </a:rPr>
              <a:t>autograd</a:t>
            </a:r>
            <a:r>
              <a:rPr lang="en-US" altLang="ko-KR" dirty="0" smtClean="0">
                <a:sym typeface="Wingdings"/>
              </a:rPr>
              <a:t> package to a</a:t>
            </a:r>
            <a:r>
              <a:rPr lang="en-US" altLang="ko-KR" b="1" dirty="0" smtClean="0">
                <a:sym typeface="Wingdings"/>
              </a:rPr>
              <a:t> </a:t>
            </a:r>
            <a:r>
              <a:rPr lang="en-US" altLang="ko-KR" b="1" dirty="0" err="1" smtClean="0">
                <a:sym typeface="Wingdings"/>
              </a:rPr>
              <a:t>torch.Tensor</a:t>
            </a:r>
            <a:r>
              <a:rPr lang="en-US" altLang="ko-KR" dirty="0" smtClean="0">
                <a:sym typeface="Wingdings"/>
              </a:rPr>
              <a:t>, </a:t>
            </a:r>
            <a:br>
              <a:rPr lang="en-US" altLang="ko-KR" dirty="0" smtClean="0">
                <a:sym typeface="Wingdings"/>
              </a:rPr>
            </a:br>
            <a:r>
              <a:rPr kumimoji="1" lang="en-US" altLang="ko-KR" dirty="0" smtClean="0"/>
              <a:t>All tensors need to be wrapped into </a:t>
            </a:r>
            <a:r>
              <a:rPr kumimoji="1" lang="en-US" altLang="ko-KR" b="1" dirty="0" err="1" smtClean="0"/>
              <a:t>autograd.Variable</a:t>
            </a:r>
            <a:r>
              <a:rPr kumimoji="1" lang="en-US" altLang="ko-KR" dirty="0" smtClean="0"/>
              <a:t> objects.</a:t>
            </a:r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0591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vs. 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Tensorflow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91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Automatic differentiation package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3200" b="1" dirty="0" smtClean="0"/>
              <a:t>class </a:t>
            </a:r>
            <a:r>
              <a:rPr kumimoji="1" lang="en-US" altLang="ko-KR" sz="3200" b="1" dirty="0" err="1" smtClean="0"/>
              <a:t>t</a:t>
            </a:r>
            <a:r>
              <a:rPr kumimoji="1" lang="en-US" altLang="ko-KR" sz="3200" b="1" dirty="0" err="1" smtClean="0"/>
              <a:t>orch.autograd.Variable</a:t>
            </a:r>
            <a:r>
              <a:rPr kumimoji="1" lang="en-US" altLang="ko-KR" sz="3200" b="1" dirty="0" smtClean="0"/>
              <a:t/>
            </a:r>
            <a:br>
              <a:rPr kumimoji="1" lang="en-US" altLang="ko-KR" sz="3200" b="1" dirty="0" smtClean="0"/>
            </a:br>
            <a:endParaRPr kumimoji="1" lang="en-US" altLang="ko-KR" sz="3200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Wraps a tensor and records the operation applied to it.</a:t>
            </a: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Supports nearly all of operations defined to the tensor.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You can access the raw tensor through </a:t>
            </a:r>
            <a:r>
              <a:rPr kumimoji="1" lang="en-US" altLang="ko-KR" b="1" dirty="0" smtClean="0"/>
              <a:t>.data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Gradient </a:t>
            </a:r>
            <a:r>
              <a:rPr kumimoji="1" lang="en-US" altLang="ko-KR" dirty="0" err="1" smtClean="0"/>
              <a:t>w.r.t</a:t>
            </a:r>
            <a:r>
              <a:rPr kumimoji="1" lang="en-US" altLang="ko-KR" dirty="0" smtClean="0"/>
              <a:t> variable is accumulated into </a:t>
            </a:r>
            <a:r>
              <a:rPr kumimoji="1" lang="en-US" altLang="ko-KR" b="1" dirty="0" smtClean="0"/>
              <a:t>.grad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grad_fn</a:t>
            </a:r>
            <a:r>
              <a:rPr kumimoji="1" lang="en-US" altLang="ko-KR" b="1" dirty="0" smtClean="0"/>
              <a:t> </a:t>
            </a:r>
            <a:r>
              <a:rPr kumimoji="1" lang="en-US" altLang="ko-KR" dirty="0" smtClean="0"/>
              <a:t>references a </a:t>
            </a:r>
            <a:r>
              <a:rPr kumimoji="1" lang="en-US" altLang="ko-KR" b="1" dirty="0" err="1" smtClean="0"/>
              <a:t>autograd.Function</a:t>
            </a:r>
            <a:r>
              <a:rPr kumimoji="1" lang="en-US" altLang="ko-KR" dirty="0" smtClean="0"/>
              <a:t> that created the Variable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smtClean="0">
                <a:sym typeface="Wingdings"/>
              </a:rPr>
              <a:t> </a:t>
            </a:r>
            <a:r>
              <a:rPr kumimoji="1" lang="en-US" altLang="ko-KR" b="1" dirty="0" err="1" smtClean="0">
                <a:sym typeface="Wingdings"/>
              </a:rPr>
              <a:t>autograd.Variable</a:t>
            </a:r>
            <a:r>
              <a:rPr kumimoji="1" lang="en-US" altLang="ko-KR" b="1" dirty="0" smtClean="0">
                <a:sym typeface="Wingdings"/>
              </a:rPr>
              <a:t> + </a:t>
            </a:r>
            <a:r>
              <a:rPr kumimoji="1" lang="en-US" altLang="ko-KR" b="1" dirty="0" err="1" smtClean="0">
                <a:sym typeface="Wingdings"/>
              </a:rPr>
              <a:t>autograd.Function</a:t>
            </a:r>
            <a:r>
              <a:rPr kumimoji="1" lang="en-US" altLang="ko-KR" b="1" dirty="0" smtClean="0">
                <a:sym typeface="Wingdings"/>
              </a:rPr>
              <a:t> =&gt; acyclic graph</a:t>
            </a:r>
            <a:endParaRPr kumimoji="1" lang="en-US" altLang="ko-KR" b="1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30</a:t>
            </a:fld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466" y="847390"/>
            <a:ext cx="2844734" cy="193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46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1E3DB4"/>
                </a:solidFill>
              </a:rPr>
              <a:t>E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xample 1 : What is a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autograd.Variable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?</a:t>
            </a:r>
            <a:endParaRPr kumimoji="1" lang="ko-KR" altLang="en-US" sz="3600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내용 개체 틀 5" title="Code Presenter Pro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27913655"/>
                  </p:ext>
                </p:extLst>
              </p:nvPr>
            </p:nvGraphicFramePr>
            <p:xfrm>
              <a:off x="395288" y="1085850"/>
              <a:ext cx="5428569" cy="52514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6" name="내용 개체 틀 5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288" y="1085850"/>
                <a:ext cx="5428569" cy="525145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31</a:t>
            </a:fld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507" y="1204722"/>
            <a:ext cx="6134322" cy="40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2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How to compute gradient?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3200" b="1" dirty="0" smtClean="0"/>
              <a:t>class </a:t>
            </a:r>
            <a:r>
              <a:rPr kumimoji="1" lang="en-US" altLang="ko-KR" sz="3200" b="1" dirty="0" err="1" smtClean="0"/>
              <a:t>t</a:t>
            </a:r>
            <a:r>
              <a:rPr kumimoji="1" lang="en-US" altLang="ko-KR" sz="3200" b="1" dirty="0" err="1" smtClean="0"/>
              <a:t>orch.autograd.Variable</a:t>
            </a:r>
            <a:r>
              <a:rPr kumimoji="1" lang="en-US" altLang="ko-KR" sz="3200" b="1" dirty="0" smtClean="0"/>
              <a:t/>
            </a:r>
            <a:br>
              <a:rPr kumimoji="1" lang="en-US" altLang="ko-KR" sz="3200" b="1" dirty="0" smtClean="0"/>
            </a:br>
            <a:endParaRPr kumimoji="1" lang="en-US" altLang="ko-KR" sz="3200" b="1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346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Automatic differentiation package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3200" b="1" dirty="0" err="1" smtClean="0"/>
              <a:t>t</a:t>
            </a:r>
            <a:r>
              <a:rPr kumimoji="1" lang="en-US" altLang="ko-KR" sz="3200" b="1" dirty="0" err="1" smtClean="0"/>
              <a:t>orch.autograd.Variable</a:t>
            </a:r>
            <a:endParaRPr kumimoji="1" lang="en-US" altLang="ko-KR" sz="3200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Computes the sum of gradients of given variables </a:t>
            </a:r>
            <a:r>
              <a:rPr lang="en-US" altLang="ko-KR" dirty="0" err="1"/>
              <a:t>w.r.t</a:t>
            </a:r>
            <a:r>
              <a:rPr lang="en-US" altLang="ko-KR" dirty="0"/>
              <a:t>. graph leaves</a:t>
            </a:r>
            <a:r>
              <a:rPr lang="en-US" altLang="ko-KR" dirty="0" smtClean="0"/>
              <a:t>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637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Automatic differentiation package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3200" b="1" dirty="0" err="1" smtClean="0"/>
              <a:t>t</a:t>
            </a:r>
            <a:r>
              <a:rPr kumimoji="1" lang="en-US" altLang="ko-KR" sz="3200" b="1" dirty="0" err="1" smtClean="0"/>
              <a:t>orch.autograd.Variable</a:t>
            </a:r>
            <a:endParaRPr kumimoji="1" lang="en-US" altLang="ko-KR" sz="3200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Wraps a tensor and records the operations applied to it</a:t>
            </a:r>
            <a:r>
              <a:rPr lang="en-US" altLang="ko-KR" dirty="0" smtClean="0"/>
              <a:t>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nearly the same as regular Tensor </a:t>
            </a:r>
            <a:r>
              <a:rPr lang="en-US" altLang="ko-KR" dirty="0" smtClean="0"/>
              <a:t>API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315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148839"/>
            <a:ext cx="10515600" cy="1574999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kumimoji="1" lang="en-US" altLang="ko-KR" sz="4000" b="1" dirty="0">
                <a:solidFill>
                  <a:srgbClr val="222581"/>
                </a:solidFill>
              </a:rPr>
              <a:t>Implement Feed-Forward Neural Network with 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Pytorch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6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Reference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11491784" cy="5508961"/>
          </a:xfrm>
        </p:spPr>
        <p:txBody>
          <a:bodyPr>
            <a:normAutofit/>
          </a:bodyPr>
          <a:lstStyle/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/>
              <a:t>[1] https://</a:t>
            </a:r>
            <a:r>
              <a:rPr kumimoji="1" lang="en-US" altLang="ko-KR" dirty="0" err="1" smtClean="0"/>
              <a:t>medium.com</a:t>
            </a:r>
            <a:r>
              <a:rPr kumimoji="1" lang="en-US" altLang="ko-KR" dirty="0" smtClean="0"/>
              <a:t>/towards-data-science/pytorch-vs-tensorflow-spotting-the-difference-25c75777377b</a:t>
            </a:r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dirty="0"/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 smtClean="0"/>
              <a:t>[2</a:t>
            </a:r>
            <a:r>
              <a:rPr kumimoji="1" lang="en-US" altLang="ko-KR" dirty="0"/>
              <a:t>] https://</a:t>
            </a:r>
            <a:r>
              <a:rPr kumimoji="1" lang="en-US" altLang="ko-KR" dirty="0" err="1"/>
              <a:t>awni.github.io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pytorch-tensorflow</a:t>
            </a:r>
            <a:r>
              <a:rPr kumimoji="1" lang="en-US" altLang="ko-KR" dirty="0"/>
              <a:t>/?</a:t>
            </a:r>
            <a:r>
              <a:rPr kumimoji="1" lang="en-US" altLang="ko-KR" dirty="0" err="1"/>
              <a:t>imm_mid</a:t>
            </a:r>
            <a:r>
              <a:rPr kumimoji="1" lang="en-US" altLang="ko-KR" dirty="0"/>
              <a:t>=0f5a8c&amp;cmp=em-data-na-na-newsltr_ai_20170828</a:t>
            </a:r>
            <a:endParaRPr kumimoji="1" lang="en-US" altLang="ko-KR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SKT AI Course: Deep Learning Basics by Heung-Il Suk</a:t>
            </a:r>
            <a:endParaRPr kumimoji="1"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6831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0108" y="793097"/>
            <a:ext cx="11491784" cy="5251561"/>
          </a:xfrm>
        </p:spPr>
        <p:txBody>
          <a:bodyPr/>
          <a:lstStyle/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solidFill>
                <a:srgbClr val="222581"/>
              </a:solidFill>
            </a:endParaRP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dirty="0" smtClean="0">
                <a:solidFill>
                  <a:srgbClr val="0020B4"/>
                </a:solidFill>
                <a:latin typeface="Cooper Black" charset="0"/>
                <a:ea typeface="Cooper Black" charset="0"/>
                <a:cs typeface="Cooper Black" charset="0"/>
              </a:rPr>
              <a:t>Thank you</a:t>
            </a: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dirty="0" smtClean="0">
                <a:solidFill>
                  <a:srgbClr val="0020B4"/>
                </a:solidFill>
                <a:latin typeface="Cooper Black" charset="0"/>
                <a:ea typeface="Cooper Black" charset="0"/>
                <a:cs typeface="Cooper Black" charset="0"/>
              </a:rPr>
              <a:t>For your attention!!!</a:t>
            </a: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1" dirty="0" smtClean="0">
                <a:latin typeface="Britannic Bold" charset="0"/>
                <a:ea typeface="Britannic Bold" charset="0"/>
                <a:cs typeface="Britannic Bold" charset="0"/>
              </a:rPr>
              <a:t>(Q &amp; A)</a:t>
            </a: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 smtClean="0">
                <a:solidFill>
                  <a:srgbClr val="DF227B"/>
                </a:solidFill>
                <a:latin typeface="Cooper Black" charset="0"/>
                <a:ea typeface="Cooper Black" charset="0"/>
                <a:cs typeface="Cooper Black" charset="0"/>
              </a:rPr>
              <a:t>hisuk</a:t>
            </a:r>
            <a:r>
              <a:rPr kumimoji="1" lang="en-US" altLang="ko-KR" dirty="0" smtClean="0">
                <a:solidFill>
                  <a:srgbClr val="DF227B"/>
                </a:solidFill>
                <a:latin typeface="Cooper Black" charset="0"/>
                <a:ea typeface="Cooper Black" charset="0"/>
                <a:cs typeface="Cooper Black" charset="0"/>
              </a:rPr>
              <a:t> (AT) </a:t>
            </a:r>
            <a:r>
              <a:rPr kumimoji="1" lang="en-US" altLang="ko-KR" dirty="0" err="1" smtClean="0">
                <a:solidFill>
                  <a:srgbClr val="DF227B"/>
                </a:solidFill>
                <a:latin typeface="Cooper Black" charset="0"/>
                <a:ea typeface="Cooper Black" charset="0"/>
                <a:cs typeface="Cooper Black" charset="0"/>
              </a:rPr>
              <a:t>korea.ac.kr</a:t>
            </a:r>
            <a:endParaRPr kumimoji="1" lang="en-US" altLang="ko-KR" dirty="0" smtClean="0">
              <a:solidFill>
                <a:srgbClr val="DF227B"/>
              </a:solidFill>
              <a:latin typeface="Cooper Black" charset="0"/>
              <a:ea typeface="Cooper Black" charset="0"/>
              <a:cs typeface="Cooper Black" charset="0"/>
            </a:endParaRP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dirty="0" smtClean="0">
                <a:solidFill>
                  <a:srgbClr val="202481"/>
                </a:solidFill>
                <a:latin typeface="Courier" charset="0"/>
                <a:ea typeface="Courier" charset="0"/>
                <a:cs typeface="Courier" charset="0"/>
              </a:rPr>
              <a:t>http://</a:t>
            </a:r>
            <a:r>
              <a:rPr kumimoji="1" lang="en-US" altLang="ko-KR" sz="2400" dirty="0" err="1" smtClean="0">
                <a:solidFill>
                  <a:srgbClr val="202481"/>
                </a:solidFill>
                <a:latin typeface="Courier" charset="0"/>
                <a:ea typeface="Courier" charset="0"/>
                <a:cs typeface="Courier" charset="0"/>
              </a:rPr>
              <a:t>www.ku-milab.org</a:t>
            </a:r>
            <a:endParaRPr kumimoji="1" lang="ko-KR" altLang="en-US" sz="2400" dirty="0">
              <a:solidFill>
                <a:srgbClr val="20248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4303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What is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Pytorch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?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endParaRPr kumimoji="1" lang="en-US" altLang="ko-KR" dirty="0"/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python based deep learning library for researching and developing Deep learning models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origin from </a:t>
            </a:r>
            <a:r>
              <a:rPr kumimoji="1" lang="en-US" altLang="ko-KR" dirty="0" err="1" smtClean="0"/>
              <a:t>lua</a:t>
            </a:r>
            <a:r>
              <a:rPr kumimoji="1" lang="en-US" altLang="ko-KR" dirty="0" smtClean="0"/>
              <a:t>-based deep learning library, Torch. 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err="1" smtClean="0"/>
              <a:t>Pytorch</a:t>
            </a:r>
            <a:r>
              <a:rPr kumimoji="1" lang="en-US" altLang="ko-KR" dirty="0" smtClean="0"/>
              <a:t> is written by native python language. (</a:t>
            </a:r>
            <a:r>
              <a:rPr kumimoji="1" lang="en-US" altLang="ko-KR" dirty="0"/>
              <a:t>Not a simple set of wrapper to support </a:t>
            </a:r>
            <a:r>
              <a:rPr kumimoji="1" lang="en-US" altLang="ko-KR" dirty="0" smtClean="0"/>
              <a:t>Python</a:t>
            </a:r>
            <a:r>
              <a:rPr kumimoji="1" lang="en-US" altLang="ko-KR" dirty="0"/>
              <a:t>)</a:t>
            </a:r>
            <a:endParaRPr kumimoji="1" lang="en-US" altLang="ko-KR" dirty="0" smtClean="0"/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Actively used at Facebook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essentially a GPU enabled version for </a:t>
            </a:r>
            <a:r>
              <a:rPr kumimoji="1" lang="en-US" altLang="ko-KR" dirty="0" err="1" smtClean="0"/>
              <a:t>NumPy</a:t>
            </a:r>
            <a:r>
              <a:rPr kumimoji="1" lang="en-US" altLang="ko-KR" dirty="0"/>
              <a:t> </a:t>
            </a:r>
            <a:r>
              <a:rPr kumimoji="1" lang="en-US" altLang="ko-KR" dirty="0" smtClean="0"/>
              <a:t>with higher-level functionality for building and training deep neural networks. </a:t>
            </a:r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22815"/>
            <a:ext cx="2572436" cy="5134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275" y="1022815"/>
            <a:ext cx="2763086" cy="60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What is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Tensorflow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?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dirty="0"/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a Deep learning library for researching, developing, and distributing </a:t>
            </a:r>
            <a:r>
              <a:rPr kumimoji="1" lang="en-US" altLang="ko-KR" dirty="0"/>
              <a:t>d</a:t>
            </a:r>
            <a:r>
              <a:rPr kumimoji="1" lang="en-US" altLang="ko-KR" dirty="0" smtClean="0"/>
              <a:t>eep learning models.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developed by Google Brain and actively used at Google.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a programming language embedded within Python</a:t>
            </a:r>
            <a:br>
              <a:rPr kumimoji="1" lang="en-US" altLang="ko-KR" dirty="0" smtClean="0"/>
            </a:b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codes are complied into a graph by Python and then run by the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execution engine)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5</a:t>
            </a:fld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582" y="1065816"/>
            <a:ext cx="1537818" cy="13106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120" y="1270572"/>
            <a:ext cx="3134360" cy="9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- Adoption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0" y="1010196"/>
            <a:ext cx="5580082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endParaRPr kumimoji="1" lang="en-US" altLang="ko-KR" dirty="0"/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quickly getting its momentum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still in beta version (currently v. 0.2.0)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nice documentation and official tutorials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several computer vision architectures available</a:t>
            </a: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6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95416" y="1010196"/>
            <a:ext cx="5580082" cy="5251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endParaRPr kumimoji="1" lang="en-US" altLang="ko-KR" b="1" dirty="0" smtClean="0"/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well documented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many users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many tutorials are available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hundreds of implemented and trained models on </a:t>
            </a:r>
            <a:r>
              <a:rPr kumimoji="1" lang="en-US" altLang="ko-KR" dirty="0" err="1" smtClean="0"/>
              <a:t>github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4895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Graph definition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2188527"/>
            <a:ext cx="5580082" cy="4148337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/>
              <a:t>Tensorflow</a:t>
            </a: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Use </a:t>
            </a:r>
            <a:r>
              <a:rPr kumimoji="1" lang="en-US" altLang="ko-KR" b="1" dirty="0" smtClean="0"/>
              <a:t>Static graph </a:t>
            </a:r>
            <a:br>
              <a:rPr kumimoji="1" lang="en-US" altLang="ko-KR" b="1" dirty="0" smtClean="0"/>
            </a:br>
            <a:r>
              <a:rPr kumimoji="1" lang="en-US" altLang="ko-KR" dirty="0" smtClean="0"/>
              <a:t>(Graph </a:t>
            </a:r>
            <a:r>
              <a:rPr kumimoji="1" lang="en-US" altLang="ko-KR" dirty="0"/>
              <a:t>is defined before a model can run</a:t>
            </a:r>
            <a:r>
              <a:rPr kumimoji="1" lang="en-US" altLang="ko-KR" dirty="0" smtClean="0"/>
              <a:t>.)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All communication is performed via </a:t>
            </a:r>
            <a:r>
              <a:rPr kumimoji="1" lang="en-US" altLang="ko-KR" b="1" dirty="0" err="1" smtClean="0"/>
              <a:t>tf.session</a:t>
            </a:r>
            <a:r>
              <a:rPr kumimoji="1" lang="en-US" altLang="ko-KR" dirty="0" smtClean="0"/>
              <a:t> and </a:t>
            </a:r>
            <a:r>
              <a:rPr kumimoji="1" lang="en-US" altLang="ko-KR" b="1" dirty="0" err="1" smtClean="0"/>
              <a:t>tf.Placeholder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support limited dynamic inputs</a:t>
            </a: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7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2169043"/>
            <a:ext cx="5911702" cy="4552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Use </a:t>
            </a:r>
            <a:r>
              <a:rPr kumimoji="1" lang="en-US" altLang="ko-KR" b="1" dirty="0" smtClean="0"/>
              <a:t>Dynamic graph </a:t>
            </a:r>
            <a:br>
              <a:rPr kumimoji="1" lang="en-US" altLang="ko-KR" b="1" dirty="0" smtClean="0"/>
            </a:br>
            <a:r>
              <a:rPr kumimoji="1" lang="en-US" altLang="ko-KR" dirty="0" smtClean="0"/>
              <a:t>(Graphs can be defined, changed, and executed as model runs)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Being</a:t>
            </a:r>
            <a:r>
              <a:rPr kumimoji="1" lang="en-US" altLang="ko-KR" b="1" dirty="0" smtClean="0"/>
              <a:t> tightly integrated with Python </a:t>
            </a:r>
            <a:r>
              <a:rPr kumimoji="1" lang="en-US" altLang="ko-KR" dirty="0" smtClean="0"/>
              <a:t>language, give more native and free way to work with models.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Dynamic neural net like RNNs can benefit from this dynamic approach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395416" y="13184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5416" y="827904"/>
            <a:ext cx="11160164" cy="1341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Both frameworks operate on tensors and view models as a directed acyclic graph(DAG). </a:t>
            </a:r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They are different in a way to define DAGs.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28294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Data loading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560767"/>
            <a:ext cx="5580082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relatively not intuitive for data loading.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adding preprocessing code in parallel into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graph is not straight-forward.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8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1583468"/>
            <a:ext cx="5911702" cy="5893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APIs for data loading are well designed.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a data loader takes a dataset and produces an iterator over the dataset.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Parallelizing data loading is simple.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427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Debugging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560767"/>
            <a:ext cx="5580082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Need to use a special debugging tool, </a:t>
            </a:r>
            <a:r>
              <a:rPr kumimoji="1" lang="en-US" altLang="ko-KR" b="1" dirty="0" err="1" smtClean="0"/>
              <a:t>tfdbg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tfdbg</a:t>
            </a:r>
            <a:r>
              <a:rPr kumimoji="1" lang="en-US" altLang="ko-KR" b="1" dirty="0" smtClean="0"/>
              <a:t> </a:t>
            </a:r>
            <a:r>
              <a:rPr kumimoji="1" lang="en-US" altLang="ko-KR" dirty="0" smtClean="0"/>
              <a:t>allows to evaluate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expressions at runtime and browse all tensors and operations in session scope.</a:t>
            </a:r>
            <a:endParaRPr kumimoji="1" lang="en-US" altLang="ko-KR" b="1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9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1583468"/>
            <a:ext cx="5911702" cy="5893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Graph is defined at runtime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You can use your favorite Python debugging tools such as </a:t>
            </a:r>
            <a:r>
              <a:rPr kumimoji="1" lang="en-US" altLang="ko-KR" b="1" dirty="0" err="1" smtClean="0"/>
              <a:t>pdb</a:t>
            </a:r>
            <a:r>
              <a:rPr kumimoji="1" lang="en-US" altLang="ko-KR" b="1" dirty="0" smtClean="0"/>
              <a:t>, </a:t>
            </a:r>
            <a:r>
              <a:rPr kumimoji="1" lang="en-US" altLang="ko-KR" b="1" dirty="0" err="1" smtClean="0"/>
              <a:t>ipdb</a:t>
            </a:r>
            <a:r>
              <a:rPr kumimoji="1" lang="en-US" altLang="ko-KR" b="1" dirty="0" smtClean="0"/>
              <a:t>, </a:t>
            </a:r>
            <a:r>
              <a:rPr kumimoji="1" lang="en-US" altLang="ko-KR" b="1" dirty="0" err="1" smtClean="0"/>
              <a:t>Pycharm</a:t>
            </a:r>
            <a:r>
              <a:rPr kumimoji="1" lang="en-US" altLang="ko-KR" b="1" dirty="0" smtClean="0"/>
              <a:t> debuggers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0927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webextensions/webextension1.xml><?xml version="1.0" encoding="utf-8"?>
<we:webextension xmlns:we="http://schemas.microsoft.com/office/webextensions/webextension/2010/11" id="{4C7CAB4E-7AE1-0B46-AE73-DCABE8704F90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\n    # 파이썬 리스트에서 초기화\n    tensor_from_list = torch.FloatTensor([[1,2,3],[-4,-5,-6]])\n    print(\&quot;tensor_from_list : \&quot;,tensor_from_list)\n\n    # 비어있는 텐서 1\n    zero_tensor = torch.zeros(2,3)\n    print(\&quot;zero_tensor : \&quot;,zero_tensor)\n\n    # 비어있는 텐서 2\n    empty_tensor = torch.IntTensor(2,3).zero_()\n    print(\&quot;empty tensor: \&quot;, empty_tensor)\n\n    # 끝에 _(under score)가 붙은 method는 텐서 자체를 변화(mutate)시킨다.\n    tensor_from_list.abs_()\n    print(\&quot;Apply .abs_(): \&quot;, tensor_from_list)\n\n    # 초기값이 주어지지 않은 텐서는 임의로 초기화된다.\n    uninitialized_tensor = torch.Tensor(2,3)\n    print(\&quot;uninitialized_tensor : \&quot;,uninitialized_tensor)\n\n    # [0,1) uniform distribution에서 초기화\n    random_tensor = torch.rand(2,3)\n    print(\&quot;random_tensor : \&quot;,random_tensor)\n\n    # N(0,1) Normal distribution에서 초기화\n    normal_tensor = torch.randn(2,3)\n    print(\&quot;normal_tensor : \&quot;,normal_tensor)\n\n    # ndarray에서 텐서 생성\n    ndarr = np.array([[1,2,3],[6,5,4]])\n    from_numpy_tensor = torch.from_numpy(ndarr)\n    print(\&quot;from_numpy_tensor : \&quot;, from_numpy_tensor)\n\n    # Tensor에서 ndarray 생성\n    from_tensor_ndarray = from_numpy_tensor.numpy()\n    print(\&quot;from_tensor_ndarray : \&quot;, from_tensor_ndarray)\n&quot;,&quot;ctags&quot;:{&quot;empty_tensor&quot;:[{&quot;linenum&quot;:&quot;12&quot;,&quot;signature&quot;:&quot;empty_tensor = torch.IntTensor(2,3).zero_()&quot;}],&quot;from_numpy_tensor&quot;:[{&quot;linenum&quot;:&quot;33&quot;,&quot;signature&quot;:&quot;from_numpy_tensor = torch.from_numpy(ndarr)&quot;}],&quot;from_tensor_ndarray&quot;:[{&quot;linenum&quot;:&quot;37&quot;,&quot;signature&quot;:&quot;from_tensor_ndarray = from_numpy_tensor.numpy()&quot;}],&quot;ndarr&quot;:[{&quot;linenum&quot;:&quot;32&quot;,&quot;signature&quot;:&quot;ndarr = np.array([[1,2,3],[6,5,4]])&quot;}],&quot;normal_tensor&quot;:[{&quot;linenum&quot;:&quot;28&quot;,&quot;signature&quot;:&quot;normal_tensor = torch.randn(2,3)&quot;}],&quot;random_tensor&quot;:[{&quot;linenum&quot;:&quot;24&quot;,&quot;signature&quot;:&quot;random_tensor = torch.rand(2,3)&quot;}],&quot;tensor_from_list&quot;:[{&quot;linenum&quot;:&quot;4&quot;,&quot;signature&quot;:&quot;tensor_from_list = torch.FloatTensor([[1,2,3],[-4,-5,-6]])&quot;}],&quot;uninitialized_tensor&quot;:[{&quot;linenum&quot;:&quot;20&quot;,&quot;signature&quot;:&quot;uninitialized_tensor = torch.Tensor(2,3)&quot;}],&quot;zero_tensor&quot;:[{&quot;linenum&quot;:&quot;8&quot;,&quot;signature&quot;:&quot;zero_tensor = torch.zeros(2,3)&quot;}]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88B6A7C9-D4A9-2F47-B161-44F1A6980806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\n    X = torch.randn(3,5)\n    print(\&quot;Original : \&quot;,X)\n\n    # Concatenation\n    concat_tensor_0 = torch.cat((X,X,X),0)\n    print(\&quot;Concat through axis 0 :\&quot;, concat_tensor_0)\n    concat_tensor_1 = torch.cat((X,X,X),1)\n    print(\&quot;Concat through axis 1 : \&quot;, concat_tensor_1)\n\n    # Chunking\n    chunk_tensor = torch.chunk(X,3,dim=0)\n    print(\&quot;chunk_tensor : \&quot;, chunk_tensor)\n\n    # Non-zero\n    eye_tensor = torch.eye(3,3)\n    nonzero_index = torch.nonzero(eye_tensor)\n    print(\&quot;nonzero_index : \&quot;, nonzero_index)\n\n    # Transpose\n    trans_tensor = torch.t(X)\n    print(\&quot;trans_tensor\&quot;, trans_tensor)&quot;,&quot;ctags&quot;:{&quot;X&quot;:[{&quot;linenum&quot;:&quot;3&quot;,&quot;signature&quot;:&quot;X = torch.randn(3,5)&quot;}],&quot;chunk_tensor&quot;:[{&quot;linenum&quot;:&quot;13&quot;,&quot;signature&quot;:&quot;chunk_tensor = torch.chunk(X,3,dim=0)&quot;}],&quot;concat_tensor_0&quot;:[{&quot;linenum&quot;:&quot;7&quot;,&quot;signature&quot;:&quot;concat_tensor_0 = torch.cat((X,X,X),0)&quot;}],&quot;concat_tensor_1&quot;:[{&quot;linenum&quot;:&quot;9&quot;,&quot;signature&quot;:&quot;concat_tensor_1 = torch.cat((X,X,X),1)&quot;}],&quot;eye_tensor&quot;:[{&quot;linenum&quot;:&quot;17&quot;,&quot;signature&quot;:&quot;eye_tensor = torch.eye(3,3)&quot;}],&quot;nonzero_index&quot;:[{&quot;linenum&quot;:&quot;18&quot;,&quot;signature&quot;:&quot;nonzero_index = torch.nonzero(eye_tensor)&quot;}],&quot;trans_tensor&quot;:[{&quot;linenum&quot;:&quot;22&quot;,&quot;signature&quot;:&quot;trans_tensor = torch.t(X)&quot;}]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458700C7-0388-AD4F-A447-99359FFCC3B3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   \n    A = torch.randn(2,2)\n    B = torch.randn(2,2)\n\n    print(\&quot;Original A : \&quot;, A)\n    print(\&quot;Original B : \&quot;, B)\n\n    # element-wise tensor addition\n    added_tensor = torch.add(A,B)\n    # or,\n    added_tensor_2 = A+B\n    print(\&quot;Added tensor : \&quot;,added_tensor)\n\n    # Clamping tensor\n    clamp_tensor = torch.clamp(A, min=-0.5, max=0.5)\n    print(\&quot;clamp_tensor : \&quot;, clamp_tensor)\n\n    # Divide\n    divide_by_const_tensor = torch.div(A,2)\n    divide_by_tensor = torch.div(A,B)\n    # or,\n    devied_by_tensor_2 = A/B\n    print(\&quot;divide_by_const_tensor : \&quot;,divide_by_const_tensor)\n    print(\&quot;divide_by_tensor : \&quot;,divide_by_tensor)\n\n    # Element-wise multiplication\n    mul_by_const_tensor = torch.mul(A,10)\n    mul_by_tensor = torch.mul(A,B)\n    # or,\n    mul_by_tensor = A*B\n    print(\&quot;mul_by_const_tensor : \&quot;,mul_by_const_tensor)\n    print(\&quot;mul_by_tensor : \&quot;,mul_by_tensor)\n\n    # Matrix multiplication\n    matrix_mul_tensor = torch.mm(A,B)\n    print(\&quot;matrix_multiplication : \&quot;, matrix_mul_tensor)\n\n    # Sigmoid\n    sigmoid_tensor = torch.sigmoid(A)\n    print(\&quot;sigmoid_tensor : \&quot;,sigmoid_tensor)\n\n    # Summation\n    sum_tensor = torch.sum(A)\n    print(\&quot;sum_tensor : \&quot;,sum_tensor)\n\n    # Mean, standard diviation\n    print(\&quot;Mean : \&quot;,torch.mean(A), \&quot;std :\&quot;, torch.std(A))&quot;,&quot;ctags&quot;:{&quot;A&quot;:[{&quot;linenum&quot;:&quot;3&quot;,&quot;signature&quot;:&quot;A = torch.randn(2,2)&quot;}],&quot;B&quot;:[{&quot;linenum&quot;:&quot;4&quot;,&quot;signature&quot;:&quot;B = torch.randn(2,2)&quot;}],&quot;added_tensor&quot;:[{&quot;linenum&quot;:&quot;10&quot;,&quot;signature&quot;:&quot;added_tensor = torch.add(A,B)&quot;}],&quot;added_tensor_2&quot;:[{&quot;linenum&quot;:&quot;12&quot;,&quot;signature&quot;:&quot;added_tensor_2 = A+B&quot;}],&quot;clamp_tensor&quot;:[{&quot;linenum&quot;:&quot;16&quot;,&quot;signature&quot;:&quot;clamp_tensor = torch.clamp(A, min=-0.5, max=0.5)&quot;}],&quot;devied_by_tensor_2&quot;:[{&quot;linenum&quot;:&quot;23&quot;,&quot;signature&quot;:&quot;devied_by_tensor_2 = A/B&quot;}],&quot;divide_by_const_tensor&quot;:[{&quot;linenum&quot;:&quot;20&quot;,&quot;signature&quot;:&quot;divide_by_const_tensor = torch.div(A,2)&quot;}],&quot;divide_by_tensor&quot;:[{&quot;linenum&quot;:&quot;21&quot;,&quot;signature&quot;:&quot;divide_by_tensor = torch.div(A,B)&quot;}],&quot;matrix_mul_tensor&quot;:[{&quot;linenum&quot;:&quot;36&quot;,&quot;signature&quot;:&quot;matrix_mul_tensor = torch.mm(A,B)&quot;}],&quot;mul_by_const_tensor&quot;:[{&quot;linenum&quot;:&quot;28&quot;,&quot;signature&quot;:&quot;mul_by_const_tensor = torch.mul(A,10)&quot;}],&quot;mul_by_tensor&quot;:[{&quot;linenum&quot;:&quot;29&quot;,&quot;signature&quot;:&quot;mul_by_tensor = torch.mul(A,B)&quot;},{&quot;linenum&quot;:&quot;31&quot;,&quot;signature&quot;:&quot;mul_by_tensor = A*B&quot;}],&quot;sigmoid_tensor&quot;:[{&quot;linenum&quot;:&quot;40&quot;,&quot;signature&quot;:&quot;sigmoid_tensor = torch.sigmoid(A)&quot;}],&quot;sum_tensor&quot;:[{&quot;linenum&quot;:&quot;44&quot;,&quot;signature&quot;:&quot;sum_tensor = torch.sum(A)&quot;}]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32227016-111F-604B-B489-C881618A767E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def logistic_regression(X, W):\n    # X ; input tensor \n    # W ; model weight tensor\n    \n    # transpose X\n    X_transpose = \n    \n    # X.T * W\n    X_txW = \n    \n    # exp(X.T * W)\n    exp = \n    \n    # 1/(1+exp(X.T * W))\n    h_x = \n\n    print(\&quot;Result of Logistic Regression : \&quot;,h_x)\n    \n    return h_x\n&quot;,&quot;ctags&quot;:{&quot;logistic_regression&quot;:[{&quot;linenum&quot;:&quot;1&quot;,&quot;signature&quot;:&quot;def logistic_regression(X, W):&quot;}]}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61289356-79DB-B34C-B7FD-B752F567A9F7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def logistic_regression(X, W):\n    # X ; input tensor \n    # W ; model weight tensor\n    \n    # transpose X\n    X_transpose = torch.t(X)\n    \n    # X.T * W\n    X_txW = torch.mm(X_transpose,W)\n    \n    # exp(X.T * W)\n    exp = torch.exp(X_txW)\n    \n    # 1/(1+exp(X.T * W))\n    h_x = 1/(1+exp)\n\n    print(\&quot;Result of Logistic Regression : \&quot;,h_x)\n    \n    return h_x&quot;,&quot;ctags&quot;:{&quot;logistic_regression&quot;:[{&quot;linenum&quot;:&quot;1&quot;,&quot;signature&quot;:&quot;def logistic_regression(X, W):&quot;}]}}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0A942505-1C75-B64C-8CF0-CEF8C63D587B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false,&quot;code_lang&quot;:&quot;py&quot;,&quot;code&quot;:&quot;def example_1():\n    # Create a Variable that wraps a simple tensor\n    V_no_grad = Variable(torch.ones(2,2))\n    V = Variable(torch.ones(2,2),requires_grad=True)\n    \n    print(type(V))\n    print(V_no_grad.requires_grad) # default = False\n    \n    print(V.data) # a raw Tensor wrapped by Variable\n    print(V.grad) # no gradient accumulated yet\n    print(V.grad_fn) # This Variable is created by User, not a autograd.Function\n    \n    # A Variable operation creates another Variable\n    child = V + 2 # Add Constant \n    \n    print(child.data)\n    print(child.grad)\n    print(child.grad_fn) # You can see autograd.Function class that create this Variable\n    \n    return&quot;,&quot;ctags&quot;:{&quot;example_1&quot;:[{&quot;linenum&quot;:&quot;1&quot;,&quot;signature&quot;:&quot;def example_1():&quot;}]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1109</Words>
  <Application>Microsoft Macintosh PowerPoint</Application>
  <PresentationFormat>와이드스크린</PresentationFormat>
  <Paragraphs>312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맑은 고딕</vt:lpstr>
      <vt:lpstr>Britannic Bold</vt:lpstr>
      <vt:lpstr>Cambria Math</vt:lpstr>
      <vt:lpstr>Cooper Black</vt:lpstr>
      <vt:lpstr>Courier</vt:lpstr>
      <vt:lpstr>Mangal</vt:lpstr>
      <vt:lpstr>Wingdings</vt:lpstr>
      <vt:lpstr>Arial</vt:lpstr>
      <vt:lpstr>Office 테마</vt:lpstr>
      <vt:lpstr>Practice #3: PyTorch Basics Basic Concepts, Tensors, Data processing,  Autograd mechanics, Feed-forward NN </vt:lpstr>
      <vt:lpstr>Contents</vt:lpstr>
      <vt:lpstr>Pytorch vs. Tensorflow</vt:lpstr>
      <vt:lpstr>What is Pytorch?</vt:lpstr>
      <vt:lpstr>What is Tensorflow?</vt:lpstr>
      <vt:lpstr>Difference - Adoption</vt:lpstr>
      <vt:lpstr>Difference – Graph definition</vt:lpstr>
      <vt:lpstr>Difference – Data loading</vt:lpstr>
      <vt:lpstr>Difference – Debugging</vt:lpstr>
      <vt:lpstr>Difference – Visualization</vt:lpstr>
      <vt:lpstr>Difference – Serialization</vt:lpstr>
      <vt:lpstr>Difference – Custom extensions</vt:lpstr>
      <vt:lpstr>Difference – Deployment</vt:lpstr>
      <vt:lpstr>Summary</vt:lpstr>
      <vt:lpstr>PyTorch Tensor</vt:lpstr>
      <vt:lpstr>Tensor</vt:lpstr>
      <vt:lpstr>Create Tensor</vt:lpstr>
      <vt:lpstr>Task #1</vt:lpstr>
      <vt:lpstr>Manipulate Tensor</vt:lpstr>
      <vt:lpstr>Task #2</vt:lpstr>
      <vt:lpstr>Tensor operation</vt:lpstr>
      <vt:lpstr>Task #3</vt:lpstr>
      <vt:lpstr>Quiz #1</vt:lpstr>
      <vt:lpstr>Answer</vt:lpstr>
      <vt:lpstr>Data Loading and Processing</vt:lpstr>
      <vt:lpstr>Data Loading and processing</vt:lpstr>
      <vt:lpstr>Pytorch Autograd mechanics</vt:lpstr>
      <vt:lpstr>Automatic differentiation package</vt:lpstr>
      <vt:lpstr>Automatic differentiation package</vt:lpstr>
      <vt:lpstr>Automatic differentiation package</vt:lpstr>
      <vt:lpstr>Example 1 : What is a autograd.Variable?</vt:lpstr>
      <vt:lpstr>How to compute gradient?</vt:lpstr>
      <vt:lpstr>Automatic differentiation package</vt:lpstr>
      <vt:lpstr>Automatic differentiation package</vt:lpstr>
      <vt:lpstr>Implement Feed-Forward Neural Network with Pytorch</vt:lpstr>
      <vt:lpstr>Reference</vt:lpstr>
      <vt:lpstr>PowerPoint 프레젠테이션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Pytorch Basics</dc:title>
  <dc:creator>JUNSIK CHOI</dc:creator>
  <cp:lastModifiedBy>JUNSIK CHOI</cp:lastModifiedBy>
  <cp:revision>43</cp:revision>
  <cp:lastPrinted>2017-09-17T05:46:49Z</cp:lastPrinted>
  <dcterms:created xsi:type="dcterms:W3CDTF">2017-09-15T18:10:08Z</dcterms:created>
  <dcterms:modified xsi:type="dcterms:W3CDTF">2017-09-17T18:41:51Z</dcterms:modified>
</cp:coreProperties>
</file>